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4033" autoAdjust="0"/>
  </p:normalViewPr>
  <p:slideViewPr>
    <p:cSldViewPr snapToGrid="0">
      <p:cViewPr varScale="1">
        <p:scale>
          <a:sx n="54" d="100"/>
          <a:sy n="54" d="100"/>
        </p:scale>
        <p:origin x="13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D1BF2-0CDD-4053-9C49-3A7661C7C05A}" type="datetimeFigureOut">
              <a:rPr lang="en-US" smtClean="0"/>
              <a:t>5/21/2019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F4014-533A-4996-B3A4-39167057C645}" type="slidenum">
              <a:rPr lang="en-US" smtClean="0"/>
              <a:t>‹#›</a:t>
            </a:fld>
            <a:endParaRPr lang="en-US"/>
          </a:p>
        </p:txBody>
      </p:sp>
    </p:spTree>
    <p:extLst>
      <p:ext uri="{BB962C8B-B14F-4D97-AF65-F5344CB8AC3E}">
        <p14:creationId xmlns:p14="http://schemas.microsoft.com/office/powerpoint/2010/main" val="2115512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Over a period of time now, there has been  failure in public administration in integrating emergency management and response within its activities. They always consider the role of emergency management and response as being of law enforcers and public health sectors and hence they have minimally applied their own mechanisms to deal with the emergencies when they occur in their premises. Due to the poor ways of managing and responding to the emergencies, the organizations have failed to respond to emergencies leading to economic, technological, and social effects to the organization when they occur. These emergencies also pose danger and risk to both the people and property which may lead to slow economic growth and development. This then forms the need for public administrators to develop and implement policies which will enable them to manage emergencies when they occur in the organizations.</a:t>
            </a:r>
          </a:p>
        </p:txBody>
      </p:sp>
      <p:sp>
        <p:nvSpPr>
          <p:cNvPr id="4" name="Slide Number Placeholder 3"/>
          <p:cNvSpPr>
            <a:spLocks noGrp="1"/>
          </p:cNvSpPr>
          <p:nvPr>
            <p:ph type="sldNum" sz="quarter" idx="10"/>
          </p:nvPr>
        </p:nvSpPr>
        <p:spPr/>
        <p:txBody>
          <a:bodyPr/>
          <a:lstStyle/>
          <a:p>
            <a:fld id="{9E2F4014-533A-4996-B3A4-39167057C645}" type="slidenum">
              <a:rPr lang="en-US" smtClean="0"/>
              <a:t>2</a:t>
            </a:fld>
            <a:endParaRPr lang="en-US"/>
          </a:p>
        </p:txBody>
      </p:sp>
    </p:spTree>
    <p:extLst>
      <p:ext uri="{BB962C8B-B14F-4D97-AF65-F5344CB8AC3E}">
        <p14:creationId xmlns:p14="http://schemas.microsoft.com/office/powerpoint/2010/main" val="4283780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To come up with a properly defined and efficient emergency management policy, there is need to come up with an emergency management approach which is multidimensional, that is, one which is focused in many aspects and not only one aspect of mitigating the emergency. The emergency management approach used should help reduce human and property vulnerability to the hazards by reducing the risks which the emergencies pose to human beings and property. The approach should also help reduce the magnitude of the impact of the hazards when they occur, that is reducing the technological, economic, and social impacts of the emergency. Lastly, the approach used should help and give a concrete procedure of dealing with the emergencies appropriately when they occur. </a:t>
            </a:r>
          </a:p>
        </p:txBody>
      </p:sp>
      <p:sp>
        <p:nvSpPr>
          <p:cNvPr id="4" name="Slide Number Placeholder 3"/>
          <p:cNvSpPr>
            <a:spLocks noGrp="1"/>
          </p:cNvSpPr>
          <p:nvPr>
            <p:ph type="sldNum" sz="quarter" idx="10"/>
          </p:nvPr>
        </p:nvSpPr>
        <p:spPr/>
        <p:txBody>
          <a:bodyPr/>
          <a:lstStyle/>
          <a:p>
            <a:fld id="{9E2F4014-533A-4996-B3A4-39167057C645}" type="slidenum">
              <a:rPr lang="en-US" smtClean="0"/>
              <a:t>3</a:t>
            </a:fld>
            <a:endParaRPr lang="en-US"/>
          </a:p>
        </p:txBody>
      </p:sp>
    </p:spTree>
    <p:extLst>
      <p:ext uri="{BB962C8B-B14F-4D97-AF65-F5344CB8AC3E}">
        <p14:creationId xmlns:p14="http://schemas.microsoft.com/office/powerpoint/2010/main" val="90087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There are some unique characteristics of disasters which occur in different organizations which make it difficult to develop policies to efficiently manage the disasters. Some of the characteristics include the uncertainties associated with the disaster, where it becomes difficult to predict when the disaster will occur, its impacts, and also the type or extend of the disaster. The other characteristic is the rapid nature of the disaster where it becomes difficult to catch up with the disaster immediately it occurs since most of them occur abruptly. Disasters also occur frequently and it is difficult to analyze how frequently the disaster will occur. The last characteristic is the dynamic nature of disasters. Disasters change with time and geographic climate. The way a disaster occurs now is not the same way it may occur after some time. This makes it difficult to plan on how to deal with future disasters. </a:t>
            </a:r>
          </a:p>
        </p:txBody>
      </p:sp>
      <p:sp>
        <p:nvSpPr>
          <p:cNvPr id="4" name="Slide Number Placeholder 3"/>
          <p:cNvSpPr>
            <a:spLocks noGrp="1"/>
          </p:cNvSpPr>
          <p:nvPr>
            <p:ph type="sldNum" sz="quarter" idx="10"/>
          </p:nvPr>
        </p:nvSpPr>
        <p:spPr/>
        <p:txBody>
          <a:bodyPr/>
          <a:lstStyle/>
          <a:p>
            <a:fld id="{9E2F4014-533A-4996-B3A4-39167057C645}" type="slidenum">
              <a:rPr lang="en-US" smtClean="0"/>
              <a:t>4</a:t>
            </a:fld>
            <a:endParaRPr lang="en-US"/>
          </a:p>
        </p:txBody>
      </p:sp>
    </p:spTree>
    <p:extLst>
      <p:ext uri="{BB962C8B-B14F-4D97-AF65-F5344CB8AC3E}">
        <p14:creationId xmlns:p14="http://schemas.microsoft.com/office/powerpoint/2010/main" val="3607224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E2F4014-533A-4996-B3A4-39167057C645}" type="slidenum">
              <a:rPr lang="en-US" smtClean="0"/>
              <a:t>5</a:t>
            </a:fld>
            <a:endParaRPr lang="en-US"/>
          </a:p>
        </p:txBody>
      </p:sp>
    </p:spTree>
    <p:extLst>
      <p:ext uri="{BB962C8B-B14F-4D97-AF65-F5344CB8AC3E}">
        <p14:creationId xmlns:p14="http://schemas.microsoft.com/office/powerpoint/2010/main" val="3457478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Preparedness, just as the name suggests, means being ready to deal with the disasters when they occur in an organization. This requires proper planning such that the possible disasters which may occur in the organization have been identified and planned for. Planning for the disaster involves acquiring the necessary tools and equipment early in advance before the disaster occurs so that when it occurs, you can deal with it without delays. To facilitate this, the stakeholders who will be involved in disaster management ought to be identified so that the role of each person in the process of disaster response has been outlined, (Philpott &amp; Casavant, 2016). </a:t>
            </a:r>
          </a:p>
        </p:txBody>
      </p:sp>
      <p:sp>
        <p:nvSpPr>
          <p:cNvPr id="4" name="Slide Number Placeholder 3"/>
          <p:cNvSpPr>
            <a:spLocks noGrp="1"/>
          </p:cNvSpPr>
          <p:nvPr>
            <p:ph type="sldNum" sz="quarter" idx="10"/>
          </p:nvPr>
        </p:nvSpPr>
        <p:spPr/>
        <p:txBody>
          <a:bodyPr/>
          <a:lstStyle/>
          <a:p>
            <a:fld id="{9E2F4014-533A-4996-B3A4-39167057C645}" type="slidenum">
              <a:rPr lang="en-US" smtClean="0"/>
              <a:t>6</a:t>
            </a:fld>
            <a:endParaRPr lang="en-US"/>
          </a:p>
        </p:txBody>
      </p:sp>
    </p:spTree>
    <p:extLst>
      <p:ext uri="{BB962C8B-B14F-4D97-AF65-F5344CB8AC3E}">
        <p14:creationId xmlns:p14="http://schemas.microsoft.com/office/powerpoint/2010/main" val="2837390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Response to a disaster occurs when a disaster occurs in an organization. It involves the activities which are carried out with immediate effect to curb the already occurring disaster. The activities undertaken should help reduce further implications of the unexpected events, they should provide life sustaining aids to the affected persons as well as preventing high degree and escalated damage to the organization’s property. Effective communication is needed when responding to an emergency. Effective communication ensures cooperation and hence facilitating a faster and efficient way of managing the disaster. The stakeholders involved in the process of disaster management should exercise high level of professionalism so that they avoid confusion in the process of emergency management. Each one of them should take their roles and leave the roles of the rest to appropriate people. </a:t>
            </a:r>
          </a:p>
        </p:txBody>
      </p:sp>
      <p:sp>
        <p:nvSpPr>
          <p:cNvPr id="4" name="Slide Number Placeholder 3"/>
          <p:cNvSpPr>
            <a:spLocks noGrp="1"/>
          </p:cNvSpPr>
          <p:nvPr>
            <p:ph type="sldNum" sz="quarter" idx="10"/>
          </p:nvPr>
        </p:nvSpPr>
        <p:spPr/>
        <p:txBody>
          <a:bodyPr/>
          <a:lstStyle/>
          <a:p>
            <a:fld id="{9E2F4014-533A-4996-B3A4-39167057C645}" type="slidenum">
              <a:rPr lang="en-US" smtClean="0"/>
              <a:t>7</a:t>
            </a:fld>
            <a:endParaRPr lang="en-US"/>
          </a:p>
        </p:txBody>
      </p:sp>
    </p:spTree>
    <p:extLst>
      <p:ext uri="{BB962C8B-B14F-4D97-AF65-F5344CB8AC3E}">
        <p14:creationId xmlns:p14="http://schemas.microsoft.com/office/powerpoint/2010/main" val="34829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After responding to the emergency which has occurred, recovery should be done which involves strategies which are long-term and short-term which help to restore the original state of the people which they were before the disaster occurred. This can also be termed as compensation. To facilitate this, some activities are involved and they include offering financial assistance to the affected persons, repairing the damaged infrastructure like repairing the damaged buildings, and provision of geo-spatial information which will help managers analyze the disaster in details and lay down mechanisms to prevent future disasters from occurring. </a:t>
            </a:r>
          </a:p>
        </p:txBody>
      </p:sp>
      <p:sp>
        <p:nvSpPr>
          <p:cNvPr id="4" name="Slide Number Placeholder 3"/>
          <p:cNvSpPr>
            <a:spLocks noGrp="1"/>
          </p:cNvSpPr>
          <p:nvPr>
            <p:ph type="sldNum" sz="quarter" idx="10"/>
          </p:nvPr>
        </p:nvSpPr>
        <p:spPr/>
        <p:txBody>
          <a:bodyPr/>
          <a:lstStyle/>
          <a:p>
            <a:fld id="{9E2F4014-533A-4996-B3A4-39167057C645}" type="slidenum">
              <a:rPr lang="en-US" smtClean="0"/>
              <a:t>8</a:t>
            </a:fld>
            <a:endParaRPr lang="en-US"/>
          </a:p>
        </p:txBody>
      </p:sp>
    </p:spTree>
    <p:extLst>
      <p:ext uri="{BB962C8B-B14F-4D97-AF65-F5344CB8AC3E}">
        <p14:creationId xmlns:p14="http://schemas.microsoft.com/office/powerpoint/2010/main" val="4154951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Mitigation is the last aspect or stage where policies and strategies are developed by the management to prevent such disasters from occurring in the future. The developed policies help the management to be able to identify the probability of the risk occurring again, modifying the risk to know the impacts which it might cause in the future, assessing the impacts, and then the management is able to come up with ways to prevent this disaster and also minimize the human and property risk which may be associated with the disaster in case it occurs, (Wayland, 2015).</a:t>
            </a:r>
          </a:p>
        </p:txBody>
      </p:sp>
      <p:sp>
        <p:nvSpPr>
          <p:cNvPr id="4" name="Slide Number Placeholder 3"/>
          <p:cNvSpPr>
            <a:spLocks noGrp="1"/>
          </p:cNvSpPr>
          <p:nvPr>
            <p:ph type="sldNum" sz="quarter" idx="10"/>
          </p:nvPr>
        </p:nvSpPr>
        <p:spPr/>
        <p:txBody>
          <a:bodyPr/>
          <a:lstStyle/>
          <a:p>
            <a:fld id="{9E2F4014-533A-4996-B3A4-39167057C645}" type="slidenum">
              <a:rPr lang="en-US" smtClean="0"/>
              <a:t>9</a:t>
            </a:fld>
            <a:endParaRPr lang="en-US"/>
          </a:p>
        </p:txBody>
      </p:sp>
    </p:spTree>
    <p:extLst>
      <p:ext uri="{BB962C8B-B14F-4D97-AF65-F5344CB8AC3E}">
        <p14:creationId xmlns:p14="http://schemas.microsoft.com/office/powerpoint/2010/main" val="3984314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All these tools involve the use of internet in their application. Internet has been highly integrated in our economies including in our companies due to the advancement in technology. The use of internet in educating people helps reach as many people as possible since almost everybody in the 21</a:t>
            </a:r>
            <a:r>
              <a:rPr lang="en-US" baseline="30000" dirty="0">
                <a:latin typeface="Times New Roman" panose="02020603050405020304" pitchFamily="18" charset="0"/>
                <a:cs typeface="Times New Roman" panose="02020603050405020304" pitchFamily="18" charset="0"/>
              </a:rPr>
              <a:t>st</a:t>
            </a:r>
            <a:r>
              <a:rPr lang="en-US" dirty="0">
                <a:latin typeface="Times New Roman" panose="02020603050405020304" pitchFamily="18" charset="0"/>
                <a:cs typeface="Times New Roman" panose="02020603050405020304" pitchFamily="18" charset="0"/>
              </a:rPr>
              <a:t> century has an access to a technological device which makes them access the internet. These tools that is, e-government, e-commerce, and e-learning can be used to solve the issue of lack of effective emergency management policies and procedures in organizations. Each one of them and how it deals with the problem is discussed in the subsequent slides. </a:t>
            </a:r>
          </a:p>
        </p:txBody>
      </p:sp>
      <p:sp>
        <p:nvSpPr>
          <p:cNvPr id="4" name="Slide Number Placeholder 3"/>
          <p:cNvSpPr>
            <a:spLocks noGrp="1"/>
          </p:cNvSpPr>
          <p:nvPr>
            <p:ph type="sldNum" sz="quarter" idx="10"/>
          </p:nvPr>
        </p:nvSpPr>
        <p:spPr/>
        <p:txBody>
          <a:bodyPr/>
          <a:lstStyle/>
          <a:p>
            <a:fld id="{9E2F4014-533A-4996-B3A4-39167057C645}" type="slidenum">
              <a:rPr lang="en-US" smtClean="0"/>
              <a:t>10</a:t>
            </a:fld>
            <a:endParaRPr lang="en-US"/>
          </a:p>
        </p:txBody>
      </p:sp>
    </p:spTree>
    <p:extLst>
      <p:ext uri="{BB962C8B-B14F-4D97-AF65-F5344CB8AC3E}">
        <p14:creationId xmlns:p14="http://schemas.microsoft.com/office/powerpoint/2010/main" val="598362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E-government is the use of electronic communication devices such as computers and the internet in the provision of public services to citizens and other persons in a country or region. E-government helps in ensuring effective response and recovery of an emergency and hence reducing the adverse effects which can be associated with the disaster. Using e-government, people can be able to seek help from the relevant government authorities whenever a disaster occurs through the websites created by the government. This makes them aware of the disaster early in advance and help respond to it before it causes a lot of destruction to human life and property. E-government also ensures that people who have been affected are the only ones who are compensated due to loss and damage. This helps prevent a scenario where people who are compensated are not the ones who have faced the loss. This is because the e-government platform created may have a site where the people will register according to their vulnerability to the disaster and proper investigation done by the government to determine the authenticity of their claim, (Schnoll, 2015).</a:t>
            </a:r>
          </a:p>
        </p:txBody>
      </p:sp>
      <p:sp>
        <p:nvSpPr>
          <p:cNvPr id="4" name="Slide Number Placeholder 3"/>
          <p:cNvSpPr>
            <a:spLocks noGrp="1"/>
          </p:cNvSpPr>
          <p:nvPr>
            <p:ph type="sldNum" sz="quarter" idx="10"/>
          </p:nvPr>
        </p:nvSpPr>
        <p:spPr/>
        <p:txBody>
          <a:bodyPr/>
          <a:lstStyle/>
          <a:p>
            <a:fld id="{9E2F4014-533A-4996-B3A4-39167057C645}" type="slidenum">
              <a:rPr lang="en-US" smtClean="0"/>
              <a:t>11</a:t>
            </a:fld>
            <a:endParaRPr lang="en-US"/>
          </a:p>
        </p:txBody>
      </p:sp>
    </p:spTree>
    <p:extLst>
      <p:ext uri="{BB962C8B-B14F-4D97-AF65-F5344CB8AC3E}">
        <p14:creationId xmlns:p14="http://schemas.microsoft.com/office/powerpoint/2010/main" val="395768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E-commerce is the buying and selling of goods and services through the internet, and the transfer of money and data to execute these transactions. E-commerce can help a lot in developing a policy and strategy for responding to an emergency. Due to its ability to facilitate online transfer of money and data, it can be used to transfer financial assistance to the affected persons by the disaster to help stabilize their financial positions. E-commerce also allows buying and selling of goods through the internet, this can be used during emergency response where well-wishers can buy goods for the affected people and ensure that they have been delivered to them mostly the basic goods, (Turban, King &amp; Lang, 2011).</a:t>
            </a:r>
          </a:p>
        </p:txBody>
      </p:sp>
      <p:sp>
        <p:nvSpPr>
          <p:cNvPr id="4" name="Slide Number Placeholder 3"/>
          <p:cNvSpPr>
            <a:spLocks noGrp="1"/>
          </p:cNvSpPr>
          <p:nvPr>
            <p:ph type="sldNum" sz="quarter" idx="10"/>
          </p:nvPr>
        </p:nvSpPr>
        <p:spPr/>
        <p:txBody>
          <a:bodyPr/>
          <a:lstStyle/>
          <a:p>
            <a:fld id="{9E2F4014-533A-4996-B3A4-39167057C645}" type="slidenum">
              <a:rPr lang="en-US" smtClean="0"/>
              <a:t>12</a:t>
            </a:fld>
            <a:endParaRPr lang="en-US"/>
          </a:p>
        </p:txBody>
      </p:sp>
    </p:spTree>
    <p:extLst>
      <p:ext uri="{BB962C8B-B14F-4D97-AF65-F5344CB8AC3E}">
        <p14:creationId xmlns:p14="http://schemas.microsoft.com/office/powerpoint/2010/main" val="1351699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E-learning is a formalized teaching with the help of electronic resources such as the use of computers and the internet. E-learning enable people to get access of knowledgeable information at any place in the country. This can help a lot in facilitating good response and mitigation to emergencies like the disasters. Through e-learning, people are able to share how they successfully dealt with a disaster making other people internalize those methods and use them to solve similar disasters when they encounter them with ease since they have knowledge of how to curb it. E-learning also facilitates the teaching by experts on ways in which organizations or communities can mitigate disasters in their places by teaching them on the best policies and ways they can adopt to minimize the disasters and their effects, (Garrison, 2011). </a:t>
            </a:r>
          </a:p>
        </p:txBody>
      </p:sp>
      <p:sp>
        <p:nvSpPr>
          <p:cNvPr id="4" name="Slide Number Placeholder 3"/>
          <p:cNvSpPr>
            <a:spLocks noGrp="1"/>
          </p:cNvSpPr>
          <p:nvPr>
            <p:ph type="sldNum" sz="quarter" idx="10"/>
          </p:nvPr>
        </p:nvSpPr>
        <p:spPr/>
        <p:txBody>
          <a:bodyPr/>
          <a:lstStyle/>
          <a:p>
            <a:fld id="{9E2F4014-533A-4996-B3A4-39167057C645}" type="slidenum">
              <a:rPr lang="en-US" smtClean="0"/>
              <a:t>13</a:t>
            </a:fld>
            <a:endParaRPr lang="en-US"/>
          </a:p>
        </p:txBody>
      </p:sp>
    </p:spTree>
    <p:extLst>
      <p:ext uri="{BB962C8B-B14F-4D97-AF65-F5344CB8AC3E}">
        <p14:creationId xmlns:p14="http://schemas.microsoft.com/office/powerpoint/2010/main" val="2807867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Organizations and communities should stop leaving all the task of emergency management to law enforcers and public health sector and take the task as theirs. With this, they will be able to minimize the occurrence of the unexpected disasters and also minimize the adverse effects caused by the disasters. To facilitate this, the organizations should come up with departments of disaster management which should be made up of professionals of disaster management. The professionals will ensure effective utilization of modern technology on the part of disaster management to curb the emergency and also ensure effective communication. The organization should also ensure that they adopt proper compensation mechanisms to compensate the affected persons so that they are compensated on time to help restore their financial position before the occurrence of the disaster. Lastly, the organization should have effective methods of teaching the public or their employees on ways in which they should encounter and respond to emergencies when they arise in their workplace or in their environment. When the people have the knowledge and skills of dealing with emergencies, the adverse effects of the disasters will be minimized. </a:t>
            </a:r>
          </a:p>
        </p:txBody>
      </p:sp>
      <p:sp>
        <p:nvSpPr>
          <p:cNvPr id="4" name="Slide Number Placeholder 3"/>
          <p:cNvSpPr>
            <a:spLocks noGrp="1"/>
          </p:cNvSpPr>
          <p:nvPr>
            <p:ph type="sldNum" sz="quarter" idx="10"/>
          </p:nvPr>
        </p:nvSpPr>
        <p:spPr/>
        <p:txBody>
          <a:bodyPr/>
          <a:lstStyle/>
          <a:p>
            <a:fld id="{9E2F4014-533A-4996-B3A4-39167057C645}" type="slidenum">
              <a:rPr lang="en-US" smtClean="0"/>
              <a:t>14</a:t>
            </a:fld>
            <a:endParaRPr lang="en-US"/>
          </a:p>
        </p:txBody>
      </p:sp>
    </p:spTree>
    <p:extLst>
      <p:ext uri="{BB962C8B-B14F-4D97-AF65-F5344CB8AC3E}">
        <p14:creationId xmlns:p14="http://schemas.microsoft.com/office/powerpoint/2010/main" val="2009097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It is indeed evident that most organizations and communities have for long not prioritized the management of emergencies that they face in the course of their operations and this affects their sustainability in many perspectives ( Burtles &amp; Noakes-Fry, 2014). Having a standard risk management policy will ensure that such events that can jeopardize the organizational objectives are managed. Four fundamental elements to achieve that include preparedness, response, recovery, and mitigation and therefore public administrators must be vigilant enough to ensure that emergency response and management programs and policies focus on these aspects if sustainability of their systems is to be enhanced.</a:t>
            </a:r>
          </a:p>
          <a:p>
            <a:endParaRPr lang="en-US" dirty="0"/>
          </a:p>
        </p:txBody>
      </p:sp>
      <p:sp>
        <p:nvSpPr>
          <p:cNvPr id="4" name="Slide Number Placeholder 3"/>
          <p:cNvSpPr>
            <a:spLocks noGrp="1"/>
          </p:cNvSpPr>
          <p:nvPr>
            <p:ph type="sldNum" sz="quarter" idx="10"/>
          </p:nvPr>
        </p:nvSpPr>
        <p:spPr/>
        <p:txBody>
          <a:bodyPr/>
          <a:lstStyle/>
          <a:p>
            <a:fld id="{9E2F4014-533A-4996-B3A4-39167057C645}" type="slidenum">
              <a:rPr lang="en-US" smtClean="0"/>
              <a:t>15</a:t>
            </a:fld>
            <a:endParaRPr lang="en-US"/>
          </a:p>
        </p:txBody>
      </p:sp>
    </p:spTree>
    <p:extLst>
      <p:ext uri="{BB962C8B-B14F-4D97-AF65-F5344CB8AC3E}">
        <p14:creationId xmlns:p14="http://schemas.microsoft.com/office/powerpoint/2010/main" val="2396739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2F4014-533A-4996-B3A4-39167057C645}" type="slidenum">
              <a:rPr lang="en-US" smtClean="0"/>
              <a:t>16</a:t>
            </a:fld>
            <a:endParaRPr lang="en-US"/>
          </a:p>
        </p:txBody>
      </p:sp>
    </p:spTree>
    <p:extLst>
      <p:ext uri="{BB962C8B-B14F-4D97-AF65-F5344CB8AC3E}">
        <p14:creationId xmlns:p14="http://schemas.microsoft.com/office/powerpoint/2010/main" val="3397965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3360240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1359860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215483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4D34D8-E89D-4424-B8E7-D1802415F014}" type="datetimeFigureOut">
              <a:rPr lang="en-US" smtClean="0"/>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1310634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4D34D8-E89D-4424-B8E7-D1802415F014}" type="datetimeFigureOut">
              <a:rPr lang="en-US" smtClean="0"/>
              <a:t>5/21/2019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3879670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4D34D8-E89D-4424-B8E7-D1802415F014}" type="datetimeFigureOut">
              <a:rPr lang="en-US" smtClean="0"/>
              <a:t>5/21/2019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3395232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4D34D8-E89D-4424-B8E7-D1802415F014}" type="datetimeFigureOut">
              <a:rPr lang="en-US" smtClean="0"/>
              <a:t>5/21/2019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3214787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D4D34D8-E89D-4424-B8E7-D1802415F014}" type="datetimeFigureOut">
              <a:rPr lang="en-US" smtClean="0"/>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3232312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D4D34D8-E89D-4424-B8E7-D1802415F014}" type="datetimeFigureOut">
              <a:rPr lang="en-US" smtClean="0"/>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3937552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1961306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44445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3215988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14106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3102526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610800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D34D8-E89D-4424-B8E7-D1802415F014}"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1A2920-2A6A-4B1E-929F-3C8BC7765621}" type="slidenum">
              <a:rPr lang="en-US" smtClean="0"/>
              <a:t>‹#›</a:t>
            </a:fld>
            <a:endParaRPr lang="en-US"/>
          </a:p>
        </p:txBody>
      </p:sp>
    </p:spTree>
    <p:extLst>
      <p:ext uri="{BB962C8B-B14F-4D97-AF65-F5344CB8AC3E}">
        <p14:creationId xmlns:p14="http://schemas.microsoft.com/office/powerpoint/2010/main" val="490684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4D34D8-E89D-4424-B8E7-D1802415F014}" type="datetimeFigureOut">
              <a:rPr lang="en-US" smtClean="0"/>
              <a:t>5/21/2019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41A2920-2A6A-4B1E-929F-3C8BC7765621}" type="slidenum">
              <a:rPr lang="en-US" smtClean="0"/>
              <a:t>‹#›</a:t>
            </a:fld>
            <a:endParaRPr lang="en-US"/>
          </a:p>
        </p:txBody>
      </p:sp>
    </p:spTree>
    <p:extLst>
      <p:ext uri="{BB962C8B-B14F-4D97-AF65-F5344CB8AC3E}">
        <p14:creationId xmlns:p14="http://schemas.microsoft.com/office/powerpoint/2010/main" val="3332479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5437-6498-45E8-9DC4-94AF19EC6766}"/>
              </a:ext>
            </a:extLst>
          </p:cNvPr>
          <p:cNvSpPr>
            <a:spLocks noGrp="1"/>
          </p:cNvSpPr>
          <p:nvPr>
            <p:ph type="ctrTitle"/>
          </p:nvPr>
        </p:nvSpPr>
        <p:spPr/>
        <p:txBody>
          <a:bodyPr/>
          <a:lstStyle/>
          <a:p>
            <a:r>
              <a:rPr lang="en-US" sz="4800" dirty="0">
                <a:latin typeface="Times New Roman" panose="02020603050405020304" pitchFamily="18" charset="0"/>
                <a:cs typeface="Times New Roman" panose="02020603050405020304" pitchFamily="18" charset="0"/>
              </a:rPr>
              <a:t>FELICIA DRAKEFORD</a:t>
            </a:r>
            <a:br>
              <a:rPr lang="en-US" dirty="0"/>
            </a:br>
            <a:endParaRPr lang="en-US" dirty="0"/>
          </a:p>
        </p:txBody>
      </p:sp>
      <p:sp>
        <p:nvSpPr>
          <p:cNvPr id="3" name="Subtitle 2">
            <a:extLst>
              <a:ext uri="{FF2B5EF4-FFF2-40B4-BE49-F238E27FC236}">
                <a16:creationId xmlns:a16="http://schemas.microsoft.com/office/drawing/2014/main" id="{D59D79DD-823E-40C7-A20C-AF77E34B5DF5}"/>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MANAGING UNEXPECTED WORKPLACE OR COMMUNITY EVENTS: A CURRENT CHALLENGE FOR PUBLIC ADMINISTRATION</a:t>
            </a:r>
          </a:p>
          <a:p>
            <a:endParaRPr lang="en-US" dirty="0"/>
          </a:p>
        </p:txBody>
      </p:sp>
    </p:spTree>
    <p:extLst>
      <p:ext uri="{BB962C8B-B14F-4D97-AF65-F5344CB8AC3E}">
        <p14:creationId xmlns:p14="http://schemas.microsoft.com/office/powerpoint/2010/main" val="2654901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8F78E-289D-45B7-9442-27E6D357E7F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26FB21BB-E256-4F5F-ACE2-E26FE3E21596}"/>
              </a:ext>
            </a:extLst>
          </p:cNvPr>
          <p:cNvSpPr>
            <a:spLocks noGrp="1"/>
          </p:cNvSpPr>
          <p:nvPr>
            <p:ph idx="1"/>
          </p:nvPr>
        </p:nvSpPr>
        <p:spPr/>
        <p:txBody>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Public administration has not integrated emergency management in their activities.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They believe that emergency management is the work of law enforcers and the public health sector.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These emergency cases have led to economic, social, and technological problems.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This reduces the rate of economic growth and development.</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209979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41E37-03AC-452A-8A8E-29CCC8633012}"/>
              </a:ext>
            </a:extLst>
          </p:cNvPr>
          <p:cNvSpPr>
            <a:spLocks noGrp="1"/>
          </p:cNvSpPr>
          <p:nvPr>
            <p:ph type="title"/>
          </p:nvPr>
        </p:nvSpPr>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EMERGENCY MANAGEMENT: POLICY DEVELOPMENT, IMPLEMENTATION, AND RESOLUTION. </a:t>
            </a:r>
          </a:p>
        </p:txBody>
      </p:sp>
      <p:sp>
        <p:nvSpPr>
          <p:cNvPr id="3" name="Content Placeholder 2">
            <a:extLst>
              <a:ext uri="{FF2B5EF4-FFF2-40B4-BE49-F238E27FC236}">
                <a16:creationId xmlns:a16="http://schemas.microsoft.com/office/drawing/2014/main" id="{24DC446A-A7D0-4584-8D96-5F3C76577092}"/>
              </a:ext>
            </a:extLst>
          </p:cNvPr>
          <p:cNvSpPr>
            <a:spLocks noGrp="1"/>
          </p:cNvSpPr>
          <p:nvPr>
            <p:ph idx="1"/>
          </p:nvPr>
        </p:nvSpPr>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Emergency management in organizations has taken a multidimensional approach.</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focuses on three fundamental aspects which are:</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Reducing human and property vulnerability to hazards.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Reducing the impacts of hazards when they occur.</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Setting a better platform for preparing and responding to those hazards when they occur. </a:t>
            </a:r>
          </a:p>
        </p:txBody>
      </p:sp>
    </p:spTree>
    <p:extLst>
      <p:ext uri="{BB962C8B-B14F-4D97-AF65-F5344CB8AC3E}">
        <p14:creationId xmlns:p14="http://schemas.microsoft.com/office/powerpoint/2010/main" val="975592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06271-2E54-470F-9878-3283C08964B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CHARACTERISTICS OF DISASTERS. </a:t>
            </a:r>
          </a:p>
        </p:txBody>
      </p:sp>
      <p:sp>
        <p:nvSpPr>
          <p:cNvPr id="3" name="Content Placeholder 2">
            <a:extLst>
              <a:ext uri="{FF2B5EF4-FFF2-40B4-BE49-F238E27FC236}">
                <a16:creationId xmlns:a16="http://schemas.microsoft.com/office/drawing/2014/main" id="{967FAC15-6EBD-41DF-BE87-E3C494D11D8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Disasters that occur unexpectedly in organizations have unique characteristics which make the response to them and policy development to manage them very difficult.</a:t>
            </a:r>
          </a:p>
          <a:p>
            <a:r>
              <a:rPr lang="en-US" sz="2400" dirty="0">
                <a:latin typeface="Times New Roman" panose="02020603050405020304" pitchFamily="18" charset="0"/>
                <a:cs typeface="Times New Roman" panose="02020603050405020304" pitchFamily="18" charset="0"/>
              </a:rPr>
              <a:t>These characteristics include;</a:t>
            </a:r>
          </a:p>
          <a:p>
            <a:r>
              <a:rPr lang="en-US" sz="2400" dirty="0">
                <a:latin typeface="Times New Roman" panose="02020603050405020304" pitchFamily="18" charset="0"/>
                <a:cs typeface="Times New Roman" panose="02020603050405020304" pitchFamily="18" charset="0"/>
              </a:rPr>
              <a:t>Uncertainties associated with the disasters.</a:t>
            </a:r>
          </a:p>
          <a:p>
            <a:r>
              <a:rPr lang="en-US" sz="2400" dirty="0">
                <a:latin typeface="Times New Roman" panose="02020603050405020304" pitchFamily="18" charset="0"/>
                <a:cs typeface="Times New Roman" panose="02020603050405020304" pitchFamily="18" charset="0"/>
              </a:rPr>
              <a:t>The rapid nature of occurrence of the disaster.</a:t>
            </a:r>
          </a:p>
          <a:p>
            <a:r>
              <a:rPr lang="en-US" sz="2400" dirty="0">
                <a:latin typeface="Times New Roman" panose="02020603050405020304" pitchFamily="18" charset="0"/>
                <a:cs typeface="Times New Roman" panose="02020603050405020304" pitchFamily="18" charset="0"/>
              </a:rPr>
              <a:t>Frequency of occurrence of the disaster.</a:t>
            </a:r>
          </a:p>
          <a:p>
            <a:r>
              <a:rPr lang="en-US" sz="2400" dirty="0">
                <a:latin typeface="Times New Roman" panose="02020603050405020304" pitchFamily="18" charset="0"/>
                <a:cs typeface="Times New Roman" panose="02020603050405020304" pitchFamily="18" charset="0"/>
              </a:rPr>
              <a:t>The dynamic nature of the disaster. </a:t>
            </a:r>
          </a:p>
        </p:txBody>
      </p:sp>
    </p:spTree>
    <p:extLst>
      <p:ext uri="{BB962C8B-B14F-4D97-AF65-F5344CB8AC3E}">
        <p14:creationId xmlns:p14="http://schemas.microsoft.com/office/powerpoint/2010/main" val="2319520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BEDEF-4039-4186-BD5B-C25A261A323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ASPECTS OF DISASTER MANAGEMENT POLICIES. </a:t>
            </a:r>
          </a:p>
        </p:txBody>
      </p:sp>
      <p:sp>
        <p:nvSpPr>
          <p:cNvPr id="3" name="Content Placeholder 2">
            <a:extLst>
              <a:ext uri="{FF2B5EF4-FFF2-40B4-BE49-F238E27FC236}">
                <a16:creationId xmlns:a16="http://schemas.microsoft.com/office/drawing/2014/main" id="{7D3A1692-2B17-4D15-A5B9-E26F88131D4E}"/>
              </a:ext>
            </a:extLst>
          </p:cNvPr>
          <p:cNvSpPr>
            <a:spLocks noGrp="1"/>
          </p:cNvSpPr>
          <p:nvPr>
            <p:ph idx="1"/>
          </p:nvPr>
        </p:nvSpPr>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Preparedness.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Response.</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Recovery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Mitigation.</a:t>
            </a:r>
          </a:p>
        </p:txBody>
      </p:sp>
      <p:pic>
        <p:nvPicPr>
          <p:cNvPr id="4" name="Picture 3">
            <a:extLst>
              <a:ext uri="{FF2B5EF4-FFF2-40B4-BE49-F238E27FC236}">
                <a16:creationId xmlns:a16="http://schemas.microsoft.com/office/drawing/2014/main" id="{5F944C97-6746-4E08-AEB9-EC973C707537}"/>
              </a:ext>
            </a:extLst>
          </p:cNvPr>
          <p:cNvPicPr/>
          <p:nvPr/>
        </p:nvPicPr>
        <p:blipFill>
          <a:blip r:embed="rId3" cstate="print"/>
          <a:stretch>
            <a:fillRect/>
          </a:stretch>
        </p:blipFill>
        <p:spPr>
          <a:xfrm>
            <a:off x="3931067" y="1690687"/>
            <a:ext cx="5629275" cy="4351337"/>
          </a:xfrm>
          <a:prstGeom prst="rect">
            <a:avLst/>
          </a:prstGeom>
        </p:spPr>
      </p:pic>
    </p:spTree>
    <p:extLst>
      <p:ext uri="{BB962C8B-B14F-4D97-AF65-F5344CB8AC3E}">
        <p14:creationId xmlns:p14="http://schemas.microsoft.com/office/powerpoint/2010/main" val="2517333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66917-275C-4C74-A7A7-9F9ACC11030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PREPAREDNESS. </a:t>
            </a:r>
          </a:p>
        </p:txBody>
      </p:sp>
      <p:sp>
        <p:nvSpPr>
          <p:cNvPr id="3" name="Content Placeholder 2">
            <a:extLst>
              <a:ext uri="{FF2B5EF4-FFF2-40B4-BE49-F238E27FC236}">
                <a16:creationId xmlns:a16="http://schemas.microsoft.com/office/drawing/2014/main" id="{C1B7530D-46C1-4559-99D7-D36D7933F106}"/>
              </a:ext>
            </a:extLst>
          </p:cNvPr>
          <p:cNvSpPr>
            <a:spLocks noGrp="1"/>
          </p:cNvSpPr>
          <p:nvPr>
            <p:ph idx="1"/>
          </p:nvPr>
        </p:nvSpPr>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involves having the needed equipment for managing disasters.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looks at how an organization is prepared before the occurrence of a disaster.</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involves listing of all the possible disasters and planning for them.</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also involves identification of stakeholders of emergency response. </a:t>
            </a:r>
          </a:p>
        </p:txBody>
      </p:sp>
    </p:spTree>
    <p:extLst>
      <p:ext uri="{BB962C8B-B14F-4D97-AF65-F5344CB8AC3E}">
        <p14:creationId xmlns:p14="http://schemas.microsoft.com/office/powerpoint/2010/main" val="3871927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C7FD6-39A4-4DC1-9D0B-8B44B6DD79C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RESPONSE. </a:t>
            </a:r>
          </a:p>
        </p:txBody>
      </p:sp>
      <p:sp>
        <p:nvSpPr>
          <p:cNvPr id="3" name="Content Placeholder 2">
            <a:extLst>
              <a:ext uri="{FF2B5EF4-FFF2-40B4-BE49-F238E27FC236}">
                <a16:creationId xmlns:a16="http://schemas.microsoft.com/office/drawing/2014/main" id="{ACA17C42-B496-49E1-8BC5-F3FB0ABA0B74}"/>
              </a:ext>
            </a:extLst>
          </p:cNvPr>
          <p:cNvSpPr>
            <a:spLocks noGrp="1"/>
          </p:cNvSpPr>
          <p:nvPr>
            <p:ph idx="1"/>
          </p:nvPr>
        </p:nvSpPr>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This involves activities to curb already occurring disaster.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involves offering life sustaining aids and coming up with ways to prevent damage of property.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Response to disaster requires proper and effective communication.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Stakeholders should also exercise high level of professionalism.</a:t>
            </a:r>
          </a:p>
        </p:txBody>
      </p:sp>
    </p:spTree>
    <p:extLst>
      <p:ext uri="{BB962C8B-B14F-4D97-AF65-F5344CB8AC3E}">
        <p14:creationId xmlns:p14="http://schemas.microsoft.com/office/powerpoint/2010/main" val="3710208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4F741-15BD-4CA5-8257-EA2CD6D122C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RECOVERY. </a:t>
            </a:r>
          </a:p>
        </p:txBody>
      </p:sp>
      <p:sp>
        <p:nvSpPr>
          <p:cNvPr id="3" name="Content Placeholder 2">
            <a:extLst>
              <a:ext uri="{FF2B5EF4-FFF2-40B4-BE49-F238E27FC236}">
                <a16:creationId xmlns:a16="http://schemas.microsoft.com/office/drawing/2014/main" id="{19492D84-75F0-4E92-BF0D-AA40A3F54A3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Recovery happens after response of the disaster.</a:t>
            </a:r>
          </a:p>
          <a:p>
            <a:r>
              <a:rPr lang="en-US" sz="2400" dirty="0">
                <a:latin typeface="Times New Roman" panose="02020603050405020304" pitchFamily="18" charset="0"/>
                <a:cs typeface="Times New Roman" panose="02020603050405020304" pitchFamily="18" charset="0"/>
              </a:rPr>
              <a:t>It involves long-term and short-term strategies which restore people’s original state before the disaster occurred.</a:t>
            </a:r>
          </a:p>
          <a:p>
            <a:r>
              <a:rPr lang="en-US" sz="2400" dirty="0">
                <a:latin typeface="Times New Roman" panose="02020603050405020304" pitchFamily="18" charset="0"/>
                <a:cs typeface="Times New Roman" panose="02020603050405020304" pitchFamily="18" charset="0"/>
              </a:rPr>
              <a:t>Activities involved include financial assistance, infrastructure repair, and provision of geo-spatial information. </a:t>
            </a:r>
          </a:p>
        </p:txBody>
      </p:sp>
    </p:spTree>
    <p:extLst>
      <p:ext uri="{BB962C8B-B14F-4D97-AF65-F5344CB8AC3E}">
        <p14:creationId xmlns:p14="http://schemas.microsoft.com/office/powerpoint/2010/main" val="2581478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6FB82-0BC9-4F37-8013-D293792D603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MITIGATION. </a:t>
            </a:r>
          </a:p>
        </p:txBody>
      </p:sp>
      <p:sp>
        <p:nvSpPr>
          <p:cNvPr id="3" name="Content Placeholder 2">
            <a:extLst>
              <a:ext uri="{FF2B5EF4-FFF2-40B4-BE49-F238E27FC236}">
                <a16:creationId xmlns:a16="http://schemas.microsoft.com/office/drawing/2014/main" id="{BC55EAEE-2569-4583-88D7-CB07B8F230B8}"/>
              </a:ext>
            </a:extLst>
          </p:cNvPr>
          <p:cNvSpPr>
            <a:spLocks noGrp="1"/>
          </p:cNvSpPr>
          <p:nvPr>
            <p:ph idx="1"/>
          </p:nvPr>
        </p:nvSpPr>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Involves coming up with strategies to prevent future disasters from occurring.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also involves coming up with policies.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policies helps in identification, modification, assessing and, reducing the vulnerability of humans and property risks when they occur. </a:t>
            </a:r>
          </a:p>
        </p:txBody>
      </p:sp>
    </p:spTree>
    <p:extLst>
      <p:ext uri="{BB962C8B-B14F-4D97-AF65-F5344CB8AC3E}">
        <p14:creationId xmlns:p14="http://schemas.microsoft.com/office/powerpoint/2010/main" val="2003610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4A384-518C-4AC8-AEFC-318C6C057DA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TOOLS WHICH CAN HELP MANAGE EMERGENCIES IN ORGANIZATIONS. </a:t>
            </a:r>
          </a:p>
        </p:txBody>
      </p:sp>
      <p:sp>
        <p:nvSpPr>
          <p:cNvPr id="3" name="Content Placeholder 2">
            <a:extLst>
              <a:ext uri="{FF2B5EF4-FFF2-40B4-BE49-F238E27FC236}">
                <a16:creationId xmlns:a16="http://schemas.microsoft.com/office/drawing/2014/main" id="{6C04E1B9-B7C6-4282-B133-D6333DBAB6E6}"/>
              </a:ext>
            </a:extLst>
          </p:cNvPr>
          <p:cNvSpPr>
            <a:spLocks noGrp="1"/>
          </p:cNvSpPr>
          <p:nvPr>
            <p:ph idx="1"/>
          </p:nvPr>
        </p:nvSpPr>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E-government.</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E-commerce.</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E-learning. </a:t>
            </a:r>
          </a:p>
        </p:txBody>
      </p:sp>
    </p:spTree>
    <p:extLst>
      <p:ext uri="{BB962C8B-B14F-4D97-AF65-F5344CB8AC3E}">
        <p14:creationId xmlns:p14="http://schemas.microsoft.com/office/powerpoint/2010/main" val="1693497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B2C0D-AB27-4128-9AB5-221B0A30DD3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E-GOVERNMENT. </a:t>
            </a:r>
          </a:p>
        </p:txBody>
      </p:sp>
      <p:sp>
        <p:nvSpPr>
          <p:cNvPr id="3" name="Content Placeholder 2">
            <a:extLst>
              <a:ext uri="{FF2B5EF4-FFF2-40B4-BE49-F238E27FC236}">
                <a16:creationId xmlns:a16="http://schemas.microsoft.com/office/drawing/2014/main" id="{3967532B-EF1D-490A-A188-F73FB680C403}"/>
              </a:ext>
            </a:extLst>
          </p:cNvPr>
          <p:cNvSpPr>
            <a:spLocks noGrp="1"/>
          </p:cNvSpPr>
          <p:nvPr>
            <p:ph idx="1"/>
          </p:nvPr>
        </p:nvSpPr>
        <p:spPr/>
        <p:txBody>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is the use of electronic devices to provide public services.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E-government can be used in the phase of response and recovery.</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They provide information on time regarding any disaster to the relevant authority and hence facilitating faster response.</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E-government also ensures that compensation of the affected persons is done effectively and to the right persons. </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170002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355D-5081-4D95-BC17-186DCCDFC50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E-COMMERCE. </a:t>
            </a:r>
          </a:p>
        </p:txBody>
      </p:sp>
      <p:sp>
        <p:nvSpPr>
          <p:cNvPr id="3" name="Content Placeholder 2">
            <a:extLst>
              <a:ext uri="{FF2B5EF4-FFF2-40B4-BE49-F238E27FC236}">
                <a16:creationId xmlns:a16="http://schemas.microsoft.com/office/drawing/2014/main" id="{E388B308-3615-4D12-B1CC-420CCDAC9BE0}"/>
              </a:ext>
            </a:extLst>
          </p:cNvPr>
          <p:cNvSpPr>
            <a:spLocks noGrp="1"/>
          </p:cNvSpPr>
          <p:nvPr>
            <p:ph idx="1"/>
          </p:nvPr>
        </p:nvSpPr>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E-commerce is the buying and selling of goods and services through the internet, and the transfer of money and data to execute these transactions.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E-commerce can be used to provide life supporting aids to the affected people.</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can also be used to facilitate financial transfers to the affected people during recovery.  </a:t>
            </a:r>
          </a:p>
        </p:txBody>
      </p:sp>
    </p:spTree>
    <p:extLst>
      <p:ext uri="{BB962C8B-B14F-4D97-AF65-F5344CB8AC3E}">
        <p14:creationId xmlns:p14="http://schemas.microsoft.com/office/powerpoint/2010/main" val="733494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8A780-B111-42E1-97CD-510DF324575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E-learning. </a:t>
            </a:r>
          </a:p>
        </p:txBody>
      </p:sp>
      <p:sp>
        <p:nvSpPr>
          <p:cNvPr id="3" name="Content Placeholder 2">
            <a:extLst>
              <a:ext uri="{FF2B5EF4-FFF2-40B4-BE49-F238E27FC236}">
                <a16:creationId xmlns:a16="http://schemas.microsoft.com/office/drawing/2014/main" id="{07C93A10-8653-48C9-B347-6D595FA5738C}"/>
              </a:ext>
            </a:extLst>
          </p:cNvPr>
          <p:cNvSpPr>
            <a:spLocks noGrp="1"/>
          </p:cNvSpPr>
          <p:nvPr>
            <p:ph idx="1"/>
          </p:nvPr>
        </p:nvSpPr>
        <p:spPr/>
        <p:txBody>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E-learning is a formal teaching and learning with the help of electronic resources.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uses computers and the internet to facilitate the teaching.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promotes the teaching of ways of preventing and managing disasters before they occur.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It also facilitates the exchange of ideas on how to deal with an emergency. </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495809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AE5DC-3C1E-40E4-AF4D-F2394AA726C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BEST SOLUTION TO EMERGENCY MANAGEMENT. </a:t>
            </a:r>
          </a:p>
        </p:txBody>
      </p:sp>
      <p:sp>
        <p:nvSpPr>
          <p:cNvPr id="3" name="Content Placeholder 2">
            <a:extLst>
              <a:ext uri="{FF2B5EF4-FFF2-40B4-BE49-F238E27FC236}">
                <a16:creationId xmlns:a16="http://schemas.microsoft.com/office/drawing/2014/main" id="{CD06893F-C49E-4FC0-9169-AAE1FA9FD290}"/>
              </a:ext>
            </a:extLst>
          </p:cNvPr>
          <p:cNvSpPr>
            <a:spLocks noGrp="1"/>
          </p:cNvSpPr>
          <p:nvPr>
            <p:ph idx="1"/>
          </p:nvPr>
        </p:nvSpPr>
        <p:spPr/>
        <p:txBody>
          <a:bodyPr>
            <a:normAutofit lnSpcReduction="10000"/>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For organizations and communities to effectively deal with emergencies, they ought to employ a number of ways;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They should come up with departments which are occupied by professionals of disaster management and acquire the necessary equipments to deal with the emergencies.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They should develop proper compensation mechanisms for compensating the affected persons.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They should also ensure effective teaching to their employees or the public on ways to deal with emergencies like disasters when they occur. </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762629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695F9-04C2-4CB8-8A13-E811EDCF1E6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id="{C68D4673-BB79-4FDB-B7BF-082045765395}"/>
              </a:ext>
            </a:extLst>
          </p:cNvPr>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Risk management policy will ensure easy and fast management of emergencies. </a:t>
            </a:r>
          </a:p>
          <a:p>
            <a:r>
              <a:rPr lang="en-US" sz="2400" dirty="0">
                <a:latin typeface="Times New Roman" panose="02020603050405020304" pitchFamily="18" charset="0"/>
                <a:cs typeface="Times New Roman" panose="02020603050405020304" pitchFamily="18" charset="0"/>
              </a:rPr>
              <a:t>The policy should have the four fundamental elements which are preparedness, response, recovery, and mitigation. </a:t>
            </a:r>
          </a:p>
          <a:p>
            <a:endParaRPr lang="en-US" dirty="0"/>
          </a:p>
        </p:txBody>
      </p:sp>
    </p:spTree>
    <p:extLst>
      <p:ext uri="{BB962C8B-B14F-4D97-AF65-F5344CB8AC3E}">
        <p14:creationId xmlns:p14="http://schemas.microsoft.com/office/powerpoint/2010/main" val="1618891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BD59E-4455-4F80-90B5-8F9BCBF81DD5}"/>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58FF4A53-8C74-4ACA-BD33-53CD488DE9F7}"/>
              </a:ext>
            </a:extLst>
          </p:cNvPr>
          <p:cNvSpPr>
            <a:spLocks noGrp="1"/>
          </p:cNvSpPr>
          <p:nvPr>
            <p:ph idx="1"/>
          </p:nvPr>
        </p:nvSpPr>
        <p:spPr>
          <a:xfrm>
            <a:off x="838200" y="1825624"/>
            <a:ext cx="10515600" cy="5032375"/>
          </a:xfrm>
        </p:spPr>
        <p:txBody>
          <a:bodyPr>
            <a:normAutofit fontScale="77500" lnSpcReduction="20000"/>
          </a:bodyPr>
          <a:lstStyle/>
          <a:p>
            <a:pPr marL="0" indent="0">
              <a:buNone/>
            </a:pPr>
            <a:r>
              <a:rPr lang="en-US" sz="3100" dirty="0">
                <a:latin typeface="Times New Roman" panose="02020603050405020304" pitchFamily="18" charset="0"/>
                <a:cs typeface="Times New Roman" panose="02020603050405020304" pitchFamily="18" charset="0"/>
              </a:rPr>
              <a:t>Burtles, K., &amp; Noakes-Fry, A. (2014). Emergency Evacuation Planning for Your Workplace: From Chaos to Life-Saving Solutions. Brookfield Rothstein Publishing.</a:t>
            </a:r>
          </a:p>
          <a:p>
            <a:pPr marL="0" indent="0">
              <a:buNone/>
            </a:pPr>
            <a:r>
              <a:rPr lang="en-US" sz="3100" dirty="0">
                <a:latin typeface="Times New Roman" panose="02020603050405020304" pitchFamily="18" charset="0"/>
                <a:cs typeface="Times New Roman" panose="02020603050405020304" pitchFamily="18" charset="0"/>
              </a:rPr>
              <a:t>Garrison, D. R. (2011). </a:t>
            </a:r>
            <a:r>
              <a:rPr lang="en-US" sz="3100" i="1" dirty="0">
                <a:latin typeface="Times New Roman" panose="02020603050405020304" pitchFamily="18" charset="0"/>
                <a:cs typeface="Times New Roman" panose="02020603050405020304" pitchFamily="18" charset="0"/>
              </a:rPr>
              <a:t>E-learning in the 21st century: A framework for research and practice</a:t>
            </a:r>
            <a:r>
              <a:rPr lang="en-US" sz="3100" dirty="0">
                <a:latin typeface="Times New Roman" panose="02020603050405020304" pitchFamily="18" charset="0"/>
                <a:cs typeface="Times New Roman" panose="02020603050405020304" pitchFamily="18" charset="0"/>
              </a:rPr>
              <a:t>. Routledge.</a:t>
            </a:r>
          </a:p>
          <a:p>
            <a:pPr marL="0" indent="0">
              <a:buNone/>
            </a:pPr>
            <a:r>
              <a:rPr lang="en-US" sz="3100" dirty="0">
                <a:latin typeface="Times New Roman" panose="02020603050405020304" pitchFamily="18" charset="0"/>
                <a:cs typeface="Times New Roman" panose="02020603050405020304" pitchFamily="18" charset="0"/>
              </a:rPr>
              <a:t>Philpott, D., &amp; Casavant, D. (2016). </a:t>
            </a:r>
            <a:r>
              <a:rPr lang="en-US" sz="3100" i="1" dirty="0">
                <a:latin typeface="Times New Roman" panose="02020603050405020304" pitchFamily="18" charset="0"/>
                <a:cs typeface="Times New Roman" panose="02020603050405020304" pitchFamily="18" charset="0"/>
              </a:rPr>
              <a:t>Emergency Preparedness: A Safety Planning Guide for People, Property and Business Continuity.</a:t>
            </a:r>
            <a:r>
              <a:rPr lang="en-US" sz="3100" dirty="0">
                <a:latin typeface="Times New Roman" panose="02020603050405020304" pitchFamily="18" charset="0"/>
                <a:cs typeface="Times New Roman" panose="02020603050405020304" pitchFamily="18" charset="0"/>
              </a:rPr>
              <a:t> Lanham, Boulder, New York, London.</a:t>
            </a:r>
          </a:p>
          <a:p>
            <a:pPr marL="0" indent="0">
              <a:buNone/>
            </a:pPr>
            <a:r>
              <a:rPr lang="en-US" sz="3100" dirty="0">
                <a:latin typeface="Times New Roman" panose="02020603050405020304" pitchFamily="18" charset="0"/>
                <a:cs typeface="Times New Roman" panose="02020603050405020304" pitchFamily="18" charset="0"/>
              </a:rPr>
              <a:t>Schnoll, H. J. (2015). </a:t>
            </a:r>
            <a:r>
              <a:rPr lang="en-US" sz="3100" i="1" dirty="0">
                <a:latin typeface="Times New Roman" panose="02020603050405020304" pitchFamily="18" charset="0"/>
                <a:cs typeface="Times New Roman" panose="02020603050405020304" pitchFamily="18" charset="0"/>
              </a:rPr>
              <a:t>E-Government: Information, Technology, and Transformation: Information, Technology, and Transformation</a:t>
            </a:r>
            <a:r>
              <a:rPr lang="en-US" sz="3100" dirty="0">
                <a:latin typeface="Times New Roman" panose="02020603050405020304" pitchFamily="18" charset="0"/>
                <a:cs typeface="Times New Roman" panose="02020603050405020304" pitchFamily="18" charset="0"/>
              </a:rPr>
              <a:t>. Routledge.</a:t>
            </a:r>
          </a:p>
          <a:p>
            <a:pPr marL="0" indent="0">
              <a:buNone/>
            </a:pPr>
            <a:r>
              <a:rPr lang="en-US" sz="3100" dirty="0">
                <a:latin typeface="Times New Roman" panose="02020603050405020304" pitchFamily="18" charset="0"/>
                <a:cs typeface="Times New Roman" panose="02020603050405020304" pitchFamily="18" charset="0"/>
              </a:rPr>
              <a:t>Turban, E., King, D. R., &amp; Lang, J. (2011). </a:t>
            </a:r>
            <a:r>
              <a:rPr lang="en-US" sz="3100" i="1" dirty="0">
                <a:latin typeface="Times New Roman" panose="02020603050405020304" pitchFamily="18" charset="0"/>
                <a:cs typeface="Times New Roman" panose="02020603050405020304" pitchFamily="18" charset="0"/>
              </a:rPr>
              <a:t>Introduction to electronic commerce</a:t>
            </a:r>
            <a:r>
              <a:rPr lang="en-US" sz="3100" dirty="0">
                <a:latin typeface="Times New Roman" panose="02020603050405020304" pitchFamily="18" charset="0"/>
                <a:cs typeface="Times New Roman" panose="02020603050405020304" pitchFamily="18" charset="0"/>
              </a:rPr>
              <a:t>. Pearson Education.</a:t>
            </a:r>
          </a:p>
          <a:p>
            <a:pPr marL="0" indent="0">
              <a:buNone/>
            </a:pPr>
            <a:r>
              <a:rPr lang="en-US" sz="3100" dirty="0">
                <a:latin typeface="Times New Roman" panose="02020603050405020304" pitchFamily="18" charset="0"/>
                <a:cs typeface="Times New Roman" panose="02020603050405020304" pitchFamily="18" charset="0"/>
              </a:rPr>
              <a:t>Wayland, B. A. (2015). </a:t>
            </a:r>
            <a:r>
              <a:rPr lang="en-US" sz="3100" i="1" dirty="0">
                <a:latin typeface="Times New Roman" panose="02020603050405020304" pitchFamily="18" charset="0"/>
                <a:cs typeface="Times New Roman" panose="02020603050405020304" pitchFamily="18" charset="0"/>
              </a:rPr>
              <a:t>Emergency Preparedness for Business Professionals: How to Mitigate and Respond to Attacks Against Your Organization.</a:t>
            </a:r>
            <a:r>
              <a:rPr lang="en-US" sz="3100" dirty="0">
                <a:latin typeface="Times New Roman" panose="02020603050405020304" pitchFamily="18" charset="0"/>
                <a:cs typeface="Times New Roman" panose="02020603050405020304" pitchFamily="18" charset="0"/>
              </a:rPr>
              <a:t> Elsevier Science.</a:t>
            </a:r>
          </a:p>
          <a:p>
            <a:pPr marL="0" indent="0">
              <a:buNone/>
            </a:pPr>
            <a:endParaRPr lang="en-US" dirty="0"/>
          </a:p>
        </p:txBody>
      </p:sp>
    </p:spTree>
    <p:extLst>
      <p:ext uri="{BB962C8B-B14F-4D97-AF65-F5344CB8AC3E}">
        <p14:creationId xmlns:p14="http://schemas.microsoft.com/office/powerpoint/2010/main" val="343166814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1017</TotalTime>
  <Words>2548</Words>
  <Application>Microsoft Office PowerPoint</Application>
  <PresentationFormat>Widescreen</PresentationFormat>
  <Paragraphs>104</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Times New Roman</vt:lpstr>
      <vt:lpstr>Trebuchet MS</vt:lpstr>
      <vt:lpstr>Wingdings</vt:lpstr>
      <vt:lpstr>Wingdings 3</vt:lpstr>
      <vt:lpstr>Facet</vt:lpstr>
      <vt:lpstr>FELICIA DRAKEFORD </vt:lpstr>
      <vt:lpstr>INTRODUCTION.</vt:lpstr>
      <vt:lpstr>EMERGENCY MANAGEMENT: POLICY DEVELOPMENT, IMPLEMENTATION, AND RESOLUTION. </vt:lpstr>
      <vt:lpstr>CHARACTERISTICS OF DISASTERS. </vt:lpstr>
      <vt:lpstr>ASPECTS OF DISASTER MANAGEMENT POLICIES. </vt:lpstr>
      <vt:lpstr>PREPAREDNESS. </vt:lpstr>
      <vt:lpstr>RESPONSE. </vt:lpstr>
      <vt:lpstr>RECOVERY. </vt:lpstr>
      <vt:lpstr>MITIGATION. </vt:lpstr>
      <vt:lpstr>TOOLS WHICH CAN HELP MANAGE EMERGENCIES IN ORGANIZATIONS. </vt:lpstr>
      <vt:lpstr>E-GOVERNMENT. </vt:lpstr>
      <vt:lpstr>E-COMMERCE. </vt:lpstr>
      <vt:lpstr>E-learning. </vt:lpstr>
      <vt:lpstr>BEST SOLUTION TO EMERGENCY MANAGEMENT.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FELICIA DRAKEFORD</dc:title>
  <dc:creator>VICTOR SAMMY</dc:creator>
  <cp:lastModifiedBy>VICTOR SAMMY</cp:lastModifiedBy>
  <cp:revision>111</cp:revision>
  <dcterms:created xsi:type="dcterms:W3CDTF">2019-05-20T21:08:37Z</dcterms:created>
  <dcterms:modified xsi:type="dcterms:W3CDTF">2019-05-21T14:15:02Z</dcterms:modified>
</cp:coreProperties>
</file>